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3" r:id="rId17"/>
  </p:sldIdLst>
  <p:sldSz cx="12192000" cy="6858000"/>
  <p:notesSz cx="6858000" cy="9144000"/>
  <p:embeddedFontLst>
    <p:embeddedFont>
      <p:font typeface="Poppins" panose="00000500000000000000" pitchFamily="2" charset="0"/>
      <p:regular r:id="rId18"/>
      <p:bold r:id="rId19"/>
      <p:italic r:id="rId20"/>
      <p:boldItalic r:id="rId21"/>
    </p:embeddedFont>
    <p:embeddedFont>
      <p:font typeface="poppins-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9" name="Group 8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10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1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3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4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6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7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8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20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1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2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3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14309" y="4408943"/>
            <a:ext cx="6172387" cy="2196668"/>
            <a:chOff x="6114309" y="4408943"/>
            <a:chExt cx="6172387" cy="2196668"/>
          </a:xfrm>
        </p:grpSpPr>
        <p:grpSp>
          <p:nvGrpSpPr>
            <p:cNvPr id="26" name="Group 25"/>
            <p:cNvGrpSpPr/>
            <p:nvPr/>
          </p:nvGrpSpPr>
          <p:grpSpPr>
            <a:xfrm>
              <a:off x="7893006" y="5905977"/>
              <a:ext cx="3204099" cy="602601"/>
              <a:chOff x="7893006" y="5905977"/>
              <a:chExt cx="3204099" cy="602601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7893006" y="5905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8" name="标题 1"/>
              <p:cNvSpPr txBox="1"/>
              <p:nvPr/>
            </p:nvSpPr>
            <p:spPr>
              <a:xfrm>
                <a:off x="10996369" y="6407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114309" y="4408943"/>
              <a:ext cx="3204183" cy="602516"/>
              <a:chOff x="6114309" y="4408943"/>
              <a:chExt cx="3204183" cy="602516"/>
            </a:xfrm>
          </p:grpSpPr>
          <p:sp>
            <p:nvSpPr>
              <p:cNvPr id="30" name="标题 1"/>
              <p:cNvSpPr txBox="1"/>
              <p:nvPr/>
            </p:nvSpPr>
            <p:spPr>
              <a:xfrm>
                <a:off x="6114309" y="4408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1" name="标题 1"/>
              <p:cNvSpPr txBox="1"/>
              <p:nvPr/>
            </p:nvSpPr>
            <p:spPr>
              <a:xfrm>
                <a:off x="9217693" y="4910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9040264" y="4883499"/>
              <a:ext cx="1013583" cy="612206"/>
              <a:chOff x="9040264" y="4883499"/>
              <a:chExt cx="1013583" cy="612206"/>
            </a:xfrm>
          </p:grpSpPr>
          <p:sp>
            <p:nvSpPr>
              <p:cNvPr id="33" name="标题 1"/>
              <p:cNvSpPr txBox="1"/>
              <p:nvPr/>
            </p:nvSpPr>
            <p:spPr>
              <a:xfrm>
                <a:off x="9096156" y="4937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4" name="标题 1"/>
              <p:cNvSpPr txBox="1"/>
              <p:nvPr/>
            </p:nvSpPr>
            <p:spPr>
              <a:xfrm>
                <a:off x="9040264" y="5434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5" name="标题 1"/>
              <p:cNvSpPr txBox="1"/>
              <p:nvPr/>
            </p:nvSpPr>
            <p:spPr>
              <a:xfrm>
                <a:off x="9993079" y="4883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8372667" y="5993405"/>
              <a:ext cx="1013562" cy="612206"/>
              <a:chOff x="8372667" y="5993405"/>
              <a:chExt cx="1013562" cy="612206"/>
            </a:xfrm>
          </p:grpSpPr>
          <p:sp>
            <p:nvSpPr>
              <p:cNvPr id="37" name="标题 1"/>
              <p:cNvSpPr txBox="1"/>
              <p:nvPr/>
            </p:nvSpPr>
            <p:spPr>
              <a:xfrm>
                <a:off x="8429292" y="6047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8" name="标题 1"/>
              <p:cNvSpPr txBox="1"/>
              <p:nvPr/>
            </p:nvSpPr>
            <p:spPr>
              <a:xfrm>
                <a:off x="9325461" y="6544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9" name="标题 1"/>
              <p:cNvSpPr txBox="1"/>
              <p:nvPr/>
            </p:nvSpPr>
            <p:spPr>
              <a:xfrm>
                <a:off x="8372667" y="5993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40" name="标题 1"/>
            <p:cNvSpPr txBox="1"/>
            <p:nvPr/>
          </p:nvSpPr>
          <p:spPr>
            <a:xfrm>
              <a:off x="7517931" y="5411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2215319" y="5718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4" name="标题 1">
            <a:extLst>
              <a:ext uri="{FF2B5EF4-FFF2-40B4-BE49-F238E27FC236}">
                <a16:creationId xmlns:a16="http://schemas.microsoft.com/office/drawing/2014/main" id="{6B361EF4-C55D-6051-F118-A0B9605453A7}"/>
              </a:ext>
            </a:extLst>
          </p:cNvPr>
          <p:cNvSpPr txBox="1"/>
          <p:nvPr/>
        </p:nvSpPr>
        <p:spPr>
          <a:xfrm>
            <a:off x="745048" y="1493048"/>
            <a:ext cx="5257278" cy="3207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7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Microsoft Purview</a:t>
            </a:r>
          </a:p>
          <a:p>
            <a:pPr algn="l"/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Creating &amp; Managing Sensitive Information Types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80679" y="2665728"/>
            <a:ext cx="8817942" cy="1076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Named entities are predefined or unique information types recognizable by Microsoft Purview, such as IDs, names, or email addresses.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1693380" y="1321142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340890" y="1262107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3052804" y="1665085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58660" y="1516384"/>
            <a:ext cx="447796" cy="41424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80678" y="2248675"/>
            <a:ext cx="8817942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Understanding Named Entities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680679" y="5057995"/>
            <a:ext cx="8817942" cy="1076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Important to differentiate between predefined named entities included in Microsoft Purview and those created by users to address specific data needs. NOTE: You cannot technically create a named entity like those provided by Microsoft, but you can satisfy the spirit of doing so by creating a custom SIT (and, optionally, creating a Trained Classifier to use Machine Learning for “fuzzier” matches).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93380" y="3713409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340890" y="3654374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>
            <a:off x="3052804" y="4057352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058660" y="3891874"/>
            <a:ext cx="447796" cy="4477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680678" y="4640942"/>
            <a:ext cx="8817942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Predefined vs User-Defined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Defining Named Entities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44970" y="2810409"/>
            <a:ext cx="4784628" cy="1727724"/>
          </a:xfrm>
          <a:prstGeom prst="roundRect">
            <a:avLst>
              <a:gd name="adj" fmla="val 7598"/>
            </a:avLst>
          </a:prstGeom>
          <a:solidFill>
            <a:schemeClr val="bg1"/>
          </a:solidFill>
          <a:ln w="6350" cap="flat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60062" y="2726267"/>
            <a:ext cx="4784628" cy="1727724"/>
          </a:xfrm>
          <a:prstGeom prst="roundRect">
            <a:avLst>
              <a:gd name="adj" fmla="val 7598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2588" y="3076890"/>
            <a:ext cx="938292" cy="1005240"/>
          </a:xfrm>
          <a:custGeom>
            <a:avLst/>
            <a:gdLst>
              <a:gd name="connsiteX0" fmla="*/ 768350 w 895350"/>
              <a:gd name="connsiteY0" fmla="*/ 0 h 901700"/>
              <a:gd name="connsiteX1" fmla="*/ 895350 w 895350"/>
              <a:gd name="connsiteY1" fmla="*/ 127000 h 901700"/>
              <a:gd name="connsiteX2" fmla="*/ 895350 w 895350"/>
              <a:gd name="connsiteY2" fmla="*/ 774700 h 901700"/>
              <a:gd name="connsiteX3" fmla="*/ 768350 w 895350"/>
              <a:gd name="connsiteY3" fmla="*/ 901700 h 901700"/>
              <a:gd name="connsiteX4" fmla="*/ 127000 w 895350"/>
              <a:gd name="connsiteY4" fmla="*/ 901700 h 901700"/>
              <a:gd name="connsiteX5" fmla="*/ 0 w 895350"/>
              <a:gd name="connsiteY5" fmla="*/ 774700 h 901700"/>
              <a:gd name="connsiteX6" fmla="*/ 0 w 895350"/>
              <a:gd name="connsiteY6" fmla="*/ 127000 h 901700"/>
              <a:gd name="connsiteX7" fmla="*/ 127000 w 895350"/>
              <a:gd name="connsiteY7" fmla="*/ 0 h 901700"/>
            </a:gdLst>
            <a:ahLst/>
            <a:cxnLst/>
            <a:rect l="l" t="t" r="r" b="b"/>
            <a:pathLst>
              <a:path w="895350" h="901700">
                <a:moveTo>
                  <a:pt x="768350" y="0"/>
                </a:moveTo>
                <a:cubicBezTo>
                  <a:pt x="838490" y="0"/>
                  <a:pt x="895350" y="56860"/>
                  <a:pt x="895350" y="127000"/>
                </a:cubicBezTo>
                <a:lnTo>
                  <a:pt x="895350" y="774700"/>
                </a:lnTo>
                <a:cubicBezTo>
                  <a:pt x="895350" y="844840"/>
                  <a:pt x="838490" y="901700"/>
                  <a:pt x="768350" y="901700"/>
                </a:cubicBezTo>
                <a:lnTo>
                  <a:pt x="127000" y="901700"/>
                </a:lnTo>
                <a:cubicBezTo>
                  <a:pt x="56860" y="901700"/>
                  <a:pt x="0" y="844840"/>
                  <a:pt x="0" y="774700"/>
                </a:cubicBezTo>
                <a:lnTo>
                  <a:pt x="0" y="127000"/>
                </a:lnTo>
                <a:cubicBezTo>
                  <a:pt x="0" y="56860"/>
                  <a:pt x="56860" y="0"/>
                  <a:pt x="127000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3081" y="3336564"/>
            <a:ext cx="497306" cy="48589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05839" y="2904663"/>
            <a:ext cx="3883761" cy="4460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Use Cases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05346" y="3387811"/>
            <a:ext cx="3884254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072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Provides another option for locating and identifying sensitive information by the type of data, especially for data types that are specific to an industry or an organization.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752082" y="2810409"/>
            <a:ext cx="4784629" cy="1727724"/>
          </a:xfrm>
          <a:prstGeom prst="roundRect">
            <a:avLst>
              <a:gd name="adj" fmla="val 7598"/>
            </a:avLst>
          </a:prstGeom>
          <a:solidFill>
            <a:schemeClr val="bg1"/>
          </a:solidFill>
          <a:ln w="6350" cap="flat">
            <a:solidFill>
              <a:schemeClr val="accent2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67175" y="2726267"/>
            <a:ext cx="4784629" cy="1727724"/>
          </a:xfrm>
          <a:prstGeom prst="roundRect">
            <a:avLst>
              <a:gd name="adj" fmla="val 7598"/>
            </a:avLst>
          </a:prstGeom>
          <a:gradFill>
            <a:gsLst>
              <a:gs pos="1000">
                <a:schemeClr val="accent2"/>
              </a:gs>
              <a:gs pos="100000">
                <a:schemeClr val="accent2">
                  <a:lumMod val="85000"/>
                  <a:lumOff val="15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01356" y="3076890"/>
            <a:ext cx="938293" cy="1005240"/>
          </a:xfrm>
          <a:custGeom>
            <a:avLst/>
            <a:gdLst>
              <a:gd name="connsiteX0" fmla="*/ 768350 w 895350"/>
              <a:gd name="connsiteY0" fmla="*/ 0 h 901700"/>
              <a:gd name="connsiteX1" fmla="*/ 895350 w 895350"/>
              <a:gd name="connsiteY1" fmla="*/ 127000 h 901700"/>
              <a:gd name="connsiteX2" fmla="*/ 895350 w 895350"/>
              <a:gd name="connsiteY2" fmla="*/ 774700 h 901700"/>
              <a:gd name="connsiteX3" fmla="*/ 768350 w 895350"/>
              <a:gd name="connsiteY3" fmla="*/ 901700 h 901700"/>
              <a:gd name="connsiteX4" fmla="*/ 127000 w 895350"/>
              <a:gd name="connsiteY4" fmla="*/ 901700 h 901700"/>
              <a:gd name="connsiteX5" fmla="*/ 0 w 895350"/>
              <a:gd name="connsiteY5" fmla="*/ 774700 h 901700"/>
              <a:gd name="connsiteX6" fmla="*/ 0 w 895350"/>
              <a:gd name="connsiteY6" fmla="*/ 127000 h 901700"/>
              <a:gd name="connsiteX7" fmla="*/ 127000 w 895350"/>
              <a:gd name="connsiteY7" fmla="*/ 0 h 901700"/>
            </a:gdLst>
            <a:ahLst/>
            <a:cxnLst/>
            <a:rect l="l" t="t" r="r" b="b"/>
            <a:pathLst>
              <a:path w="895350" h="901700">
                <a:moveTo>
                  <a:pt x="768350" y="0"/>
                </a:moveTo>
                <a:cubicBezTo>
                  <a:pt x="838490" y="0"/>
                  <a:pt x="895350" y="56860"/>
                  <a:pt x="895350" y="127000"/>
                </a:cubicBezTo>
                <a:lnTo>
                  <a:pt x="895350" y="774700"/>
                </a:lnTo>
                <a:cubicBezTo>
                  <a:pt x="895350" y="844840"/>
                  <a:pt x="838490" y="901700"/>
                  <a:pt x="768350" y="901700"/>
                </a:cubicBezTo>
                <a:lnTo>
                  <a:pt x="127000" y="901700"/>
                </a:lnTo>
                <a:cubicBezTo>
                  <a:pt x="56860" y="901700"/>
                  <a:pt x="0" y="844840"/>
                  <a:pt x="0" y="774700"/>
                </a:cubicBezTo>
                <a:lnTo>
                  <a:pt x="0" y="127000"/>
                </a:lnTo>
                <a:cubicBezTo>
                  <a:pt x="0" y="56860"/>
                  <a:pt x="56860" y="0"/>
                  <a:pt x="127000" y="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364603" y="2904663"/>
            <a:ext cx="3963797" cy="4460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Best Practices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364126" y="3387811"/>
            <a:ext cx="3961297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072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Leverage predefined types if possible (rather than reinventing the wheel). Use the customized use case for those types of data/information that are unique to your organization.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6440678" y="3372873"/>
            <a:ext cx="459650" cy="41327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gradFill>
            <a:gsLst>
              <a:gs pos="1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Utilizing Named Entities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Sensitive Information Policies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067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04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6623532" y="1754896"/>
            <a:ext cx="1804736" cy="60204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 flipH="1">
            <a:off x="3685486" y="-231565"/>
            <a:ext cx="1804736" cy="602046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49850" y="2553334"/>
            <a:ext cx="5285124" cy="1115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Purview offers a rich and intuitive framework for creating different policy types for different purposes. As previously discussed, those policies are mechanisms that can be used by Purview to automatically enforce compliance.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1350399" y="2485901"/>
            <a:ext cx="585537" cy="58553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243365" y="4472362"/>
            <a:ext cx="585537" cy="585537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95276" y="2641859"/>
            <a:ext cx="295783" cy="27362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388242" y="4622011"/>
            <a:ext cx="295783" cy="28624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149850" y="2049897"/>
            <a:ext cx="5279650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Framework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80380" y="4525701"/>
            <a:ext cx="5183524" cy="1115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cs typeface="Poppins"/>
              </a:rPr>
              <a:t>Include DLP policies, retention policies, auto-labeling policies, etc. We’ll see some of these in the labs.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780380" y="4022263"/>
            <a:ext cx="5183524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Examples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Creating Policies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4235" y="1366644"/>
            <a:ext cx="924312" cy="92431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89167" y="1346200"/>
            <a:ext cx="10816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24236" y="2833829"/>
            <a:ext cx="9330825" cy="9224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With policies defined and enforced, monitoring for policy adherence as a means of assessing your organization’s compliance posture becomes critical. This monitoring (sometimes in the form of testing/simulation or through reports) provides visibility into what’s working and where there might be compliance gaps.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1641055" y="1614016"/>
            <a:ext cx="490673" cy="42956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24235" y="2405370"/>
            <a:ext cx="9330823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Monitoring and Compliance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24235" y="3830276"/>
            <a:ext cx="924312" cy="92431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489167" y="3809832"/>
            <a:ext cx="1081605" cy="99555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24236" y="5297461"/>
            <a:ext cx="9330825" cy="9224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Long-term maintenance of policies is an important aspect of fully leveraging Purview. Policies are not just a “set and forget” vehicle. Monitoring and validation will help highlight areas requiring additional “care and feeding”.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641091" y="4047096"/>
            <a:ext cx="490601" cy="490673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24235" y="4869002"/>
            <a:ext cx="9330823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Updates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Managing Policies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82081" y="1620252"/>
            <a:ext cx="3986464" cy="3986464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60623" y="1692444"/>
            <a:ext cx="3842080" cy="3842080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93893" y="1812758"/>
            <a:ext cx="176466" cy="176464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93493" y="3050784"/>
            <a:ext cx="3232235" cy="137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Reports in Purview and explorers (like the Data explorer and Activity explorer) can provide invaluable visibility into how your configured policies and defined SITs are performing.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510755" y="1620252"/>
            <a:ext cx="3986464" cy="3986464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89297" y="1692444"/>
            <a:ext cx="3842080" cy="3842080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22567" y="1812758"/>
            <a:ext cx="176466" cy="176464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22167" y="3050784"/>
            <a:ext cx="3232235" cy="137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These reports and explorers (with the right permissions configured) can allow an administrator to drill down into specific content that is triggering a policy or compliance action.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2438399" y="2221832"/>
            <a:ext cx="2887329" cy="756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Generating Reports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67073" y="2221832"/>
            <a:ext cx="2887329" cy="756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Report Features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Summary Reports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45048" y="1493048"/>
            <a:ext cx="5257278" cy="3207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5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Thanks</a:t>
            </a:r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9" name="Group 8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10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1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3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4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6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7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8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20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1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2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3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14309" y="4408943"/>
            <a:ext cx="6172387" cy="2196668"/>
            <a:chOff x="6114309" y="4408943"/>
            <a:chExt cx="6172387" cy="2196668"/>
          </a:xfrm>
        </p:grpSpPr>
        <p:grpSp>
          <p:nvGrpSpPr>
            <p:cNvPr id="26" name="Group 25"/>
            <p:cNvGrpSpPr/>
            <p:nvPr/>
          </p:nvGrpSpPr>
          <p:grpSpPr>
            <a:xfrm>
              <a:off x="7893006" y="5905977"/>
              <a:ext cx="3204099" cy="602601"/>
              <a:chOff x="7893006" y="5905977"/>
              <a:chExt cx="3204099" cy="602601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7893006" y="5905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8" name="标题 1"/>
              <p:cNvSpPr txBox="1"/>
              <p:nvPr/>
            </p:nvSpPr>
            <p:spPr>
              <a:xfrm>
                <a:off x="10996369" y="6407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114309" y="4408943"/>
              <a:ext cx="3204183" cy="602516"/>
              <a:chOff x="6114309" y="4408943"/>
              <a:chExt cx="3204183" cy="602516"/>
            </a:xfrm>
          </p:grpSpPr>
          <p:sp>
            <p:nvSpPr>
              <p:cNvPr id="30" name="标题 1"/>
              <p:cNvSpPr txBox="1"/>
              <p:nvPr/>
            </p:nvSpPr>
            <p:spPr>
              <a:xfrm>
                <a:off x="6114309" y="4408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1" name="标题 1"/>
              <p:cNvSpPr txBox="1"/>
              <p:nvPr/>
            </p:nvSpPr>
            <p:spPr>
              <a:xfrm>
                <a:off x="9217693" y="4910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9040264" y="4883499"/>
              <a:ext cx="1013583" cy="612206"/>
              <a:chOff x="9040264" y="4883499"/>
              <a:chExt cx="1013583" cy="612206"/>
            </a:xfrm>
          </p:grpSpPr>
          <p:sp>
            <p:nvSpPr>
              <p:cNvPr id="33" name="标题 1"/>
              <p:cNvSpPr txBox="1"/>
              <p:nvPr/>
            </p:nvSpPr>
            <p:spPr>
              <a:xfrm>
                <a:off x="9096156" y="4937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4" name="标题 1"/>
              <p:cNvSpPr txBox="1"/>
              <p:nvPr/>
            </p:nvSpPr>
            <p:spPr>
              <a:xfrm>
                <a:off x="9040264" y="5434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5" name="标题 1"/>
              <p:cNvSpPr txBox="1"/>
              <p:nvPr/>
            </p:nvSpPr>
            <p:spPr>
              <a:xfrm>
                <a:off x="9993079" y="4883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8372667" y="5993405"/>
              <a:ext cx="1013562" cy="612206"/>
              <a:chOff x="8372667" y="5993405"/>
              <a:chExt cx="1013562" cy="612206"/>
            </a:xfrm>
          </p:grpSpPr>
          <p:sp>
            <p:nvSpPr>
              <p:cNvPr id="37" name="标题 1"/>
              <p:cNvSpPr txBox="1"/>
              <p:nvPr/>
            </p:nvSpPr>
            <p:spPr>
              <a:xfrm>
                <a:off x="8429292" y="6047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8" name="标题 1"/>
              <p:cNvSpPr txBox="1"/>
              <p:nvPr/>
            </p:nvSpPr>
            <p:spPr>
              <a:xfrm>
                <a:off x="9325461" y="6544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9" name="标题 1"/>
              <p:cNvSpPr txBox="1"/>
              <p:nvPr/>
            </p:nvSpPr>
            <p:spPr>
              <a:xfrm>
                <a:off x="8372667" y="5993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40" name="标题 1"/>
            <p:cNvSpPr txBox="1"/>
            <p:nvPr/>
          </p:nvSpPr>
          <p:spPr>
            <a:xfrm>
              <a:off x="7517931" y="5411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2215319" y="5718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065946" y="2392530"/>
            <a:ext cx="7488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Document Fingerprinting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690115" y="238863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2.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690115" y="148356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69000" y="1487460"/>
            <a:ext cx="7488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Overview of Sensitive Information Types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669725" y="440543"/>
            <a:ext cx="2520000" cy="2520000"/>
          </a:xfrm>
          <a:prstGeom prst="teardrop">
            <a:avLst/>
          </a:prstGeom>
          <a:solidFill>
            <a:schemeClr val="accent1"/>
          </a:solidFill>
          <a:ln w="46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58682" y="1312602"/>
            <a:ext cx="2331043" cy="553998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Contents</a:t>
            </a: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 flipH="1">
            <a:off x="845207" y="1937909"/>
            <a:ext cx="2727886" cy="0"/>
          </a:xfrm>
          <a:prstGeom prst="line">
            <a:avLst/>
          </a:prstGeom>
          <a:noFill/>
          <a:ln w="12700" cap="sq">
            <a:solidFill>
              <a:schemeClr val="bg1"/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>
            <a:off x="4065946" y="3297600"/>
            <a:ext cx="7488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Named Entities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690115" y="329370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3.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065946" y="4202670"/>
            <a:ext cx="7488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Sensitive Information Policies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690115" y="4198771"/>
            <a:ext cx="360000" cy="36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4.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Overview of Sensitive Information Types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8000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01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7800684" y="1922201"/>
            <a:ext cx="3827950" cy="342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ahLst/>
            <a:cxnLst/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550666" y="1922200"/>
            <a:ext cx="3827950" cy="342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ahLst/>
            <a:cxnLst/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651402" y="2012200"/>
            <a:ext cx="3626478" cy="324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ahLst/>
            <a:cxnLst/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>
            <a:off x="7901421" y="2012201"/>
            <a:ext cx="3626478" cy="324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ahLst/>
            <a:cxnLst/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>
            <a:off x="3974204" y="1742200"/>
            <a:ext cx="4230892" cy="378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ahLst/>
            <a:cxnLst/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50800" cap="flat">
            <a:noFill/>
            <a:miter/>
          </a:ln>
          <a:effectLst>
            <a:outerShdw blurRad="508000" dist="127000" dir="3000000" sx="102000" sy="102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/>
          </a:blip>
          <a:srcRect l="15592" t="2985" r="12841" b="1095"/>
          <a:stretch>
            <a:fillRect/>
          </a:stretch>
        </p:blipFill>
        <p:spPr>
          <a:xfrm>
            <a:off x="4276415" y="2012200"/>
            <a:ext cx="3626468" cy="3240000"/>
          </a:xfrm>
          <a:custGeom>
            <a:avLst/>
            <a:gdLst/>
            <a:ahLst/>
            <a:cxnLst/>
            <a:rect l="l" t="t" r="r" b="b"/>
            <a:pathLst>
              <a:path w="3626468" h="3240000">
                <a:moveTo>
                  <a:pt x="1092039" y="1"/>
                </a:moveTo>
                <a:lnTo>
                  <a:pt x="2534440" y="1"/>
                </a:lnTo>
                <a:cubicBezTo>
                  <a:pt x="2666929" y="0"/>
                  <a:pt x="2789346" y="70685"/>
                  <a:pt x="2855583" y="185427"/>
                </a:cubicBezTo>
                <a:lnTo>
                  <a:pt x="3576784" y="1434574"/>
                </a:lnTo>
                <a:cubicBezTo>
                  <a:pt x="3643030" y="1549317"/>
                  <a:pt x="3643030" y="1690684"/>
                  <a:pt x="3576784" y="1805427"/>
                </a:cubicBezTo>
                <a:lnTo>
                  <a:pt x="2855583" y="3054573"/>
                </a:lnTo>
                <a:cubicBezTo>
                  <a:pt x="2789346" y="3169316"/>
                  <a:pt x="2666929" y="3240000"/>
                  <a:pt x="2534440" y="3240000"/>
                </a:cubicBezTo>
                <a:lnTo>
                  <a:pt x="1092039" y="3240000"/>
                </a:lnTo>
                <a:cubicBezTo>
                  <a:pt x="959551" y="3240000"/>
                  <a:pt x="837134" y="3169316"/>
                  <a:pt x="770897" y="3054573"/>
                </a:cubicBezTo>
                <a:lnTo>
                  <a:pt x="49650" y="1805427"/>
                </a:lnTo>
                <a:cubicBezTo>
                  <a:pt x="-16549" y="1690669"/>
                  <a:pt x="-16549" y="1549332"/>
                  <a:pt x="49650" y="1434574"/>
                </a:cubicBezTo>
                <a:lnTo>
                  <a:pt x="770897" y="185427"/>
                </a:lnTo>
                <a:cubicBezTo>
                  <a:pt x="837134" y="70685"/>
                  <a:pt x="959551" y="0"/>
                  <a:pt x="1092039" y="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1486090" y="2392654"/>
            <a:ext cx="1957100" cy="67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15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Built-in Sensitive Information Types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60640" y="3181240"/>
            <a:ext cx="2808000" cy="15099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78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These are pre-configured types that Microsoft Purview offers, aimed at identifying common sensitive data such as credit card numbers and social security numbers.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729759" y="2387600"/>
            <a:ext cx="1969800" cy="68465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15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Custom Sensitive Information Types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10659" y="3181240"/>
            <a:ext cx="2808000" cy="15099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78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Custom types allow users to define their own parameters for identifying sensitive information specific to their organization's needs.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109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Built-in vs Custom Sensitive Information Types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 l="4773" t="28677" r="3644" b="13373"/>
          <a:stretch>
            <a:fillRect/>
          </a:stretch>
        </p:blipFill>
        <p:spPr>
          <a:xfrm>
            <a:off x="998037" y="1660357"/>
            <a:ext cx="3384884" cy="1427748"/>
          </a:xfrm>
          <a:custGeom>
            <a:avLst/>
            <a:gdLst/>
            <a:ahLst/>
            <a:cxnLst/>
            <a:rect l="l" t="t" r="r" b="b"/>
            <a:pathLst>
              <a:path w="3384884" h="1427748">
                <a:moveTo>
                  <a:pt x="125670" y="0"/>
                </a:moveTo>
                <a:lnTo>
                  <a:pt x="3259214" y="0"/>
                </a:lnTo>
                <a:cubicBezTo>
                  <a:pt x="3328620" y="0"/>
                  <a:pt x="3384884" y="56264"/>
                  <a:pt x="3384884" y="125670"/>
                </a:cubicBezTo>
                <a:lnTo>
                  <a:pt x="3384884" y="1302078"/>
                </a:lnTo>
                <a:cubicBezTo>
                  <a:pt x="3384884" y="1371484"/>
                  <a:pt x="3328620" y="1427748"/>
                  <a:pt x="3259214" y="1427748"/>
                </a:cubicBezTo>
                <a:lnTo>
                  <a:pt x="125670" y="1427748"/>
                </a:lnTo>
                <a:cubicBezTo>
                  <a:pt x="56264" y="1427748"/>
                  <a:pt x="0" y="1371484"/>
                  <a:pt x="0" y="1302078"/>
                </a:cubicBezTo>
                <a:lnTo>
                  <a:pt x="0" y="125670"/>
                </a:lnTo>
                <a:cubicBezTo>
                  <a:pt x="0" y="56264"/>
                  <a:pt x="56264" y="0"/>
                  <a:pt x="12567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98038" y="4136025"/>
            <a:ext cx="4755647" cy="142555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Follow detailed steps provided by Microsoft Purview to create and configure custom sensitive information types for your data protection strategy.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998036" y="3316036"/>
            <a:ext cx="4755648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Steps to Create</a:t>
            </a: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990016" y="3957719"/>
            <a:ext cx="4763669" cy="1"/>
          </a:xfrm>
          <a:prstGeom prst="line">
            <a:avLst/>
          </a:prstGeom>
          <a:noFill/>
          <a:ln w="635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3597690" y="3934860"/>
            <a:ext cx="2155994" cy="457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090153" y="2081464"/>
            <a:ext cx="585535" cy="585535"/>
          </a:xfrm>
          <a:prstGeom prst="roundRect">
            <a:avLst>
              <a:gd name="adj" fmla="val 8448"/>
            </a:avLst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38542" y="2247831"/>
            <a:ext cx="288756" cy="25280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alphaModFix/>
          </a:blip>
          <a:srcRect t="18369" b="18369"/>
          <a:stretch>
            <a:fillRect/>
          </a:stretch>
        </p:blipFill>
        <p:spPr>
          <a:xfrm>
            <a:off x="6433636" y="1660357"/>
            <a:ext cx="3384884" cy="1427748"/>
          </a:xfrm>
          <a:custGeom>
            <a:avLst/>
            <a:gdLst/>
            <a:ahLst/>
            <a:cxnLst/>
            <a:rect l="l" t="t" r="r" b="b"/>
            <a:pathLst>
              <a:path w="3384884" h="1427748">
                <a:moveTo>
                  <a:pt x="125670" y="0"/>
                </a:moveTo>
                <a:lnTo>
                  <a:pt x="3259214" y="0"/>
                </a:lnTo>
                <a:cubicBezTo>
                  <a:pt x="3328620" y="0"/>
                  <a:pt x="3384884" y="56264"/>
                  <a:pt x="3384884" y="125670"/>
                </a:cubicBezTo>
                <a:lnTo>
                  <a:pt x="3384884" y="1302078"/>
                </a:lnTo>
                <a:cubicBezTo>
                  <a:pt x="3384884" y="1371484"/>
                  <a:pt x="3328620" y="1427748"/>
                  <a:pt x="3259214" y="1427748"/>
                </a:cubicBezTo>
                <a:lnTo>
                  <a:pt x="125670" y="1427748"/>
                </a:lnTo>
                <a:cubicBezTo>
                  <a:pt x="56264" y="1427748"/>
                  <a:pt x="0" y="1371484"/>
                  <a:pt x="0" y="1302078"/>
                </a:cubicBezTo>
                <a:lnTo>
                  <a:pt x="0" y="125670"/>
                </a:lnTo>
                <a:cubicBezTo>
                  <a:pt x="0" y="56264"/>
                  <a:pt x="56264" y="0"/>
                  <a:pt x="12567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6433638" y="4136025"/>
            <a:ext cx="4755647" cy="142555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Examples include creating types for specific internal codes or data formats unique to your company’s operations.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6433635" y="3316036"/>
            <a:ext cx="4755648" cy="52939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Example Scenarios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6425616" y="3957719"/>
            <a:ext cx="4763669" cy="1"/>
          </a:xfrm>
          <a:prstGeom prst="line">
            <a:avLst/>
          </a:prstGeom>
          <a:noFill/>
          <a:ln w="6350" cap="sq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9033290" y="3934860"/>
            <a:ext cx="2155994" cy="4571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525753" y="2081464"/>
            <a:ext cx="585535" cy="585535"/>
          </a:xfrm>
          <a:prstGeom prst="roundRect">
            <a:avLst>
              <a:gd name="adj" fmla="val 8448"/>
            </a:avLst>
          </a:prstGeom>
          <a:solidFill>
            <a:schemeClr val="accent1"/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674141" y="2229853"/>
            <a:ext cx="288756" cy="28875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Creating Custom Sensitive Information Types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Document Fingerprinting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593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02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63824" y="1616239"/>
            <a:ext cx="9851652" cy="1730834"/>
          </a:xfrm>
          <a:prstGeom prst="roundRec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63824" y="1581892"/>
            <a:ext cx="2132400" cy="1800000"/>
          </a:xfrm>
          <a:prstGeom prst="roundRect">
            <a:avLst>
              <a:gd name="adj" fmla="val 3785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0"/>
          </a:gradFill>
          <a:ln w="12700" cap="sq">
            <a:solidFill>
              <a:schemeClr val="accent1"/>
            </a:solidFill>
            <a:miter/>
          </a:ln>
          <a:effectLst>
            <a:outerShdw blurRad="88900" dist="76200" algn="l" rotWithShape="0">
              <a:schemeClr val="accent3">
                <a:lumMod val="50000"/>
                <a:alpha val="14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70024" y="1787721"/>
            <a:ext cx="720000" cy="7200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0"/>
          </a:gra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86727" y="2500130"/>
            <a:ext cx="1886593" cy="7788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Definition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619920" y="1709422"/>
            <a:ext cx="7039234" cy="15444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Document Fingerprinting is a method for creating a digital fingerprint of a standard document, which can then be used to identify sensitive information stored in similar formats.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163825" y="3950671"/>
            <a:ext cx="9851651" cy="1730833"/>
          </a:xfrm>
          <a:prstGeom prst="roundRect">
            <a:avLst>
              <a:gd name="adj" fmla="val 378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63825" y="3917908"/>
            <a:ext cx="2138175" cy="1800000"/>
          </a:xfrm>
          <a:prstGeom prst="roundRect">
            <a:avLst>
              <a:gd name="adj" fmla="val 3785"/>
            </a:avLst>
          </a:pr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solidFill>
              <a:schemeClr val="accent2"/>
            </a:solidFill>
            <a:miter/>
          </a:ln>
          <a:effectLst>
            <a:outerShdw blurRad="88900" dist="76200" algn="l" rotWithShape="0">
              <a:schemeClr val="accent2">
                <a:lumMod val="50000"/>
                <a:alpha val="14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88408" y="4843954"/>
            <a:ext cx="1883233" cy="7788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Benefits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619921" y="4038583"/>
            <a:ext cx="7039233" cy="15550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Benefits include enhanced data protection by preventing unauthorized access to identifiable document types.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1872912" y="4126135"/>
            <a:ext cx="720000" cy="72000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ahLst/>
            <a:cxnLst/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gradFill>
            <a:gsLst>
              <a:gs pos="1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16200000" scaled="0"/>
          </a:gra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Introduction to Document Fingerprinting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660400" y="1968571"/>
            <a:ext cx="5023097" cy="2924441"/>
          </a:xfrm>
          <a:custGeom>
            <a:avLst/>
            <a:gdLst>
              <a:gd name="connsiteX0" fmla="*/ 0 w 7700210"/>
              <a:gd name="connsiteY0" fmla="*/ 3272590 h 3272590"/>
              <a:gd name="connsiteX1" fmla="*/ 7700210 w 7700210"/>
              <a:gd name="connsiteY1" fmla="*/ 3272590 h 3272590"/>
              <a:gd name="connsiteX2" fmla="*/ 7700210 w 7700210"/>
              <a:gd name="connsiteY2" fmla="*/ 232611 h 3272590"/>
              <a:gd name="connsiteX3" fmla="*/ 821676 w 7700210"/>
              <a:gd name="connsiteY3" fmla="*/ 232611 h 3272590"/>
              <a:gd name="connsiteX4" fmla="*/ 686762 w 7700210"/>
              <a:gd name="connsiteY4" fmla="*/ 0 h 3272590"/>
              <a:gd name="connsiteX5" fmla="*/ 551848 w 7700210"/>
              <a:gd name="connsiteY5" fmla="*/ 232611 h 3272590"/>
              <a:gd name="connsiteX6" fmla="*/ 0 w 7700210"/>
              <a:gd name="connsiteY6" fmla="*/ 232611 h 3272590"/>
            </a:gdLst>
            <a:ahLst/>
            <a:cxnLst/>
            <a:rect l="l" t="t" r="r" b="b"/>
            <a:pathLst>
              <a:path w="7700210" h="3272590">
                <a:moveTo>
                  <a:pt x="0" y="3272590"/>
                </a:moveTo>
                <a:lnTo>
                  <a:pt x="7700210" y="3272590"/>
                </a:lnTo>
                <a:lnTo>
                  <a:pt x="7700210" y="232611"/>
                </a:lnTo>
                <a:lnTo>
                  <a:pt x="821676" y="232611"/>
                </a:lnTo>
                <a:lnTo>
                  <a:pt x="686762" y="0"/>
                </a:lnTo>
                <a:lnTo>
                  <a:pt x="551848" y="232611"/>
                </a:lnTo>
                <a:lnTo>
                  <a:pt x="0" y="232611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57511" y="3113433"/>
            <a:ext cx="4625287" cy="14465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 one of the labs, we will see the step-by-step process used to configure document fingerprinting.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46983" y="4893011"/>
            <a:ext cx="587312" cy="4730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64183" y="1660357"/>
            <a:ext cx="616427" cy="61642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389617" y="1808550"/>
            <a:ext cx="365559" cy="32004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857513" y="2235927"/>
            <a:ext cx="283125" cy="408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46982" y="2324100"/>
            <a:ext cx="4635818" cy="7131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Configuration Process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6298690" y="1968571"/>
            <a:ext cx="5023097" cy="2924441"/>
          </a:xfrm>
          <a:custGeom>
            <a:avLst/>
            <a:gdLst>
              <a:gd name="connsiteX0" fmla="*/ 0 w 7700210"/>
              <a:gd name="connsiteY0" fmla="*/ 3272590 h 3272590"/>
              <a:gd name="connsiteX1" fmla="*/ 7700210 w 7700210"/>
              <a:gd name="connsiteY1" fmla="*/ 3272590 h 3272590"/>
              <a:gd name="connsiteX2" fmla="*/ 7700210 w 7700210"/>
              <a:gd name="connsiteY2" fmla="*/ 232611 h 3272590"/>
              <a:gd name="connsiteX3" fmla="*/ 821676 w 7700210"/>
              <a:gd name="connsiteY3" fmla="*/ 232611 h 3272590"/>
              <a:gd name="connsiteX4" fmla="*/ 686762 w 7700210"/>
              <a:gd name="connsiteY4" fmla="*/ 0 h 3272590"/>
              <a:gd name="connsiteX5" fmla="*/ 551848 w 7700210"/>
              <a:gd name="connsiteY5" fmla="*/ 232611 h 3272590"/>
              <a:gd name="connsiteX6" fmla="*/ 0 w 7700210"/>
              <a:gd name="connsiteY6" fmla="*/ 232611 h 3272590"/>
            </a:gdLst>
            <a:ahLst/>
            <a:cxnLst/>
            <a:rect l="l" t="t" r="r" b="b"/>
            <a:pathLst>
              <a:path w="7700210" h="3272590">
                <a:moveTo>
                  <a:pt x="0" y="3272590"/>
                </a:moveTo>
                <a:lnTo>
                  <a:pt x="7700210" y="3272590"/>
                </a:lnTo>
                <a:lnTo>
                  <a:pt x="7700210" y="232611"/>
                </a:lnTo>
                <a:lnTo>
                  <a:pt x="821676" y="232611"/>
                </a:lnTo>
                <a:lnTo>
                  <a:pt x="686762" y="0"/>
                </a:lnTo>
                <a:lnTo>
                  <a:pt x="551848" y="232611"/>
                </a:lnTo>
                <a:lnTo>
                  <a:pt x="0" y="232611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495801" y="3113433"/>
            <a:ext cx="4625287" cy="14465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cs typeface="Poppins"/>
              </a:rPr>
              <a:t>Leveraging sensitivity of a particular document template (like a standard HR form) to prevent leaking of the data contained therein. More about the “type” of document and less about a specific piece of data content. 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6485273" y="4893011"/>
            <a:ext cx="587312" cy="4730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02473" y="1660357"/>
            <a:ext cx="616427" cy="616427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027907" y="1799487"/>
            <a:ext cx="365559" cy="33816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6495803" y="2235927"/>
            <a:ext cx="283125" cy="40855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485272" y="2323757"/>
            <a:ext cx="4635818" cy="7134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Real-World Applications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48082" y="220652"/>
            <a:ext cx="1003609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How to Implement Document Fingerprinting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7788" y="211125"/>
            <a:ext cx="178984" cy="142532"/>
          </a:xfrm>
          <a:custGeom>
            <a:avLst/>
            <a:gdLst/>
            <a:ahLst/>
            <a:cxnLst/>
            <a:rect l="l" t="t" r="r" b="b"/>
            <a:pathLst>
              <a:path w="178984" h="142532">
                <a:moveTo>
                  <a:pt x="121234" y="0"/>
                </a:moveTo>
                <a:lnTo>
                  <a:pt x="178984" y="11878"/>
                </a:lnTo>
                <a:lnTo>
                  <a:pt x="152772" y="142532"/>
                </a:lnTo>
                <a:lnTo>
                  <a:pt x="94612" y="131064"/>
                </a:lnTo>
                <a:close/>
                <a:moveTo>
                  <a:pt x="26623" y="0"/>
                </a:moveTo>
                <a:lnTo>
                  <a:pt x="84373" y="11878"/>
                </a:lnTo>
                <a:lnTo>
                  <a:pt x="57750" y="142532"/>
                </a:lnTo>
                <a:lnTo>
                  <a:pt x="0" y="1310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Named Entities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409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03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03103B"/>
      </a:accent1>
      <a:accent2>
        <a:srgbClr val="000627"/>
      </a:accent2>
      <a:accent3>
        <a:srgbClr val="091D65"/>
      </a:accent3>
      <a:accent4>
        <a:srgbClr val="D783FF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671</Words>
  <Application>Microsoft Office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poppins-bold</vt:lpstr>
      <vt:lpstr>Poppins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Allen Sanders</dc:creator>
  <cp:lastModifiedBy>Allen Sanders</cp:lastModifiedBy>
  <cp:revision>3</cp:revision>
  <dcterms:modified xsi:type="dcterms:W3CDTF">2025-08-26T01:11:27Z</dcterms:modified>
</cp:coreProperties>
</file>